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2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3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14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5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6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7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7" r:id="rId2"/>
    <p:sldId id="329" r:id="rId3"/>
    <p:sldId id="341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8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4" r:id="rId24"/>
    <p:sldId id="326" r:id="rId25"/>
    <p:sldId id="327" r:id="rId26"/>
    <p:sldId id="339" r:id="rId27"/>
    <p:sldId id="340" r:id="rId28"/>
    <p:sldId id="268" r:id="rId29"/>
    <p:sldId id="334" r:id="rId30"/>
    <p:sldId id="281" r:id="rId31"/>
    <p:sldId id="284" r:id="rId32"/>
    <p:sldId id="275" r:id="rId33"/>
    <p:sldId id="274" r:id="rId34"/>
    <p:sldId id="261" r:id="rId35"/>
    <p:sldId id="277" r:id="rId36"/>
    <p:sldId id="292" r:id="rId37"/>
    <p:sldId id="278" r:id="rId38"/>
    <p:sldId id="287" r:id="rId39"/>
    <p:sldId id="293" r:id="rId40"/>
    <p:sldId id="279" r:id="rId41"/>
    <p:sldId id="280" r:id="rId42"/>
    <p:sldId id="325" r:id="rId43"/>
    <p:sldId id="323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1608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7.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7.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08.04.2021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10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tags" Target="../tags/tag154.xml"/><Relationship Id="rId21" Type="http://schemas.openxmlformats.org/officeDocument/2006/relationships/image" Target="../media/image112.png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8.png"/><Relationship Id="rId2" Type="http://schemas.openxmlformats.org/officeDocument/2006/relationships/tags" Target="../tags/tag153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tags" Target="../tags/tag161.xml"/><Relationship Id="rId19" Type="http://schemas.openxmlformats.org/officeDocument/2006/relationships/image" Target="../media/image11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5" Type="http://schemas.openxmlformats.org/officeDocument/2006/relationships/image" Target="../media/image104.png"/><Relationship Id="rId4" Type="http://schemas.openxmlformats.org/officeDocument/2006/relationships/image" Target="../media/image1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5" Type="http://schemas.openxmlformats.org/officeDocument/2006/relationships/image" Target="../media/image104.png"/><Relationship Id="rId4" Type="http://schemas.openxmlformats.org/officeDocument/2006/relationships/image" Target="../media/image1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0.png"/><Relationship Id="rId3" Type="http://schemas.openxmlformats.org/officeDocument/2006/relationships/tags" Target="../tags/tag169.xml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8.png"/><Relationship Id="rId5" Type="http://schemas.openxmlformats.org/officeDocument/2006/relationships/tags" Target="../tags/tag171.xml"/><Relationship Id="rId10" Type="http://schemas.openxmlformats.org/officeDocument/2006/relationships/image" Target="../media/image127.png"/><Relationship Id="rId4" Type="http://schemas.openxmlformats.org/officeDocument/2006/relationships/tags" Target="../tags/tag170.xml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37.png"/><Relationship Id="rId5" Type="http://schemas.openxmlformats.org/officeDocument/2006/relationships/tags" Target="../tags/tag176.xml"/><Relationship Id="rId10" Type="http://schemas.openxmlformats.org/officeDocument/2006/relationships/image" Target="../media/image136.png"/><Relationship Id="rId4" Type="http://schemas.openxmlformats.org/officeDocument/2006/relationships/tags" Target="../tags/tag175.xml"/><Relationship Id="rId9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lt.de/wissenschaft/article138935788/Dieses-Projekt-koennte-den-Luftverkehr-revolutionieren.html" TargetMode="Externa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49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9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164.png"/><Relationship Id="rId3" Type="http://schemas.openxmlformats.org/officeDocument/2006/relationships/tags" Target="../tags/tag209.xml"/><Relationship Id="rId21" Type="http://schemas.openxmlformats.org/officeDocument/2006/relationships/tags" Target="../tags/tag227.xml"/><Relationship Id="rId34" Type="http://schemas.openxmlformats.org/officeDocument/2006/relationships/image" Target="../media/image159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38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tags" Target="../tags/tag230.xml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42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31" Type="http://schemas.openxmlformats.org/officeDocument/2006/relationships/image" Target="../media/image156.png"/><Relationship Id="rId44" Type="http://schemas.openxmlformats.org/officeDocument/2006/relationships/image" Target="../media/image41.png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33.xml"/><Relationship Id="rId7" Type="http://schemas.openxmlformats.org/officeDocument/2006/relationships/image" Target="../media/image167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0.png"/><Relationship Id="rId4" Type="http://schemas.openxmlformats.org/officeDocument/2006/relationships/tags" Target="../tags/tag234.xml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173.png"/><Relationship Id="rId2" Type="http://schemas.openxmlformats.org/officeDocument/2006/relationships/tags" Target="../tags/tag236.xml"/><Relationship Id="rId16" Type="http://schemas.openxmlformats.org/officeDocument/2006/relationships/image" Target="../media/image177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72.png"/><Relationship Id="rId5" Type="http://schemas.openxmlformats.org/officeDocument/2006/relationships/tags" Target="../tags/tag239.xml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tags" Target="../tags/tag238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44.xml"/><Relationship Id="rId7" Type="http://schemas.openxmlformats.org/officeDocument/2006/relationships/image" Target="../media/image178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1.png"/><Relationship Id="rId4" Type="http://schemas.openxmlformats.org/officeDocument/2006/relationships/tags" Target="../tags/tag245.xml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86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84.png"/><Relationship Id="rId5" Type="http://schemas.openxmlformats.org/officeDocument/2006/relationships/tags" Target="../tags/tag250.xml"/><Relationship Id="rId10" Type="http://schemas.openxmlformats.org/officeDocument/2006/relationships/image" Target="../media/image183.png"/><Relationship Id="rId4" Type="http://schemas.openxmlformats.org/officeDocument/2006/relationships/tags" Target="../tags/tag249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173.png"/><Relationship Id="rId2" Type="http://schemas.openxmlformats.org/officeDocument/2006/relationships/tags" Target="../tags/tag255.xml"/><Relationship Id="rId16" Type="http://schemas.openxmlformats.org/officeDocument/2006/relationships/image" Target="../media/image177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172.png"/><Relationship Id="rId5" Type="http://schemas.openxmlformats.org/officeDocument/2006/relationships/tags" Target="../tags/tag258.xml"/><Relationship Id="rId15" Type="http://schemas.openxmlformats.org/officeDocument/2006/relationships/image" Target="../media/image191.png"/><Relationship Id="rId10" Type="http://schemas.openxmlformats.org/officeDocument/2006/relationships/image" Target="../media/image171.png"/><Relationship Id="rId4" Type="http://schemas.openxmlformats.org/officeDocument/2006/relationships/tags" Target="../tags/tag257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96.png"/><Relationship Id="rId3" Type="http://schemas.openxmlformats.org/officeDocument/2006/relationships/tags" Target="../tags/tag26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5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194.png"/><Relationship Id="rId5" Type="http://schemas.openxmlformats.org/officeDocument/2006/relationships/tags" Target="../tags/tag265.xml"/><Relationship Id="rId10" Type="http://schemas.openxmlformats.org/officeDocument/2006/relationships/image" Target="../media/image193.png"/><Relationship Id="rId4" Type="http://schemas.openxmlformats.org/officeDocument/2006/relationships/tags" Target="../tags/tag264.xml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image" Target="../media/image204.png"/><Relationship Id="rId2" Type="http://schemas.openxmlformats.org/officeDocument/2006/relationships/tags" Target="../tags/tag270.xml"/><Relationship Id="rId16" Type="http://schemas.openxmlformats.org/officeDocument/2006/relationships/image" Target="../media/image89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203.png"/><Relationship Id="rId5" Type="http://schemas.openxmlformats.org/officeDocument/2006/relationships/tags" Target="../tags/tag273.xml"/><Relationship Id="rId15" Type="http://schemas.openxmlformats.org/officeDocument/2006/relationships/image" Target="../media/image88.png"/><Relationship Id="rId10" Type="http://schemas.openxmlformats.org/officeDocument/2006/relationships/image" Target="../media/image202.png"/><Relationship Id="rId4" Type="http://schemas.openxmlformats.org/officeDocument/2006/relationships/tags" Target="../tags/tag27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81.png"/><Relationship Id="rId3" Type="http://schemas.openxmlformats.org/officeDocument/2006/relationships/tags" Target="../tags/tag278.xml"/><Relationship Id="rId21" Type="http://schemas.openxmlformats.org/officeDocument/2006/relationships/image" Target="../media/image84.png"/><Relationship Id="rId7" Type="http://schemas.openxmlformats.org/officeDocument/2006/relationships/tags" Target="../tags/tag2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77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image" Target="../media/image206.png"/><Relationship Id="rId10" Type="http://schemas.openxmlformats.org/officeDocument/2006/relationships/tags" Target="../tags/tag285.xml"/><Relationship Id="rId19" Type="http://schemas.openxmlformats.org/officeDocument/2006/relationships/image" Target="../media/image82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image" Target="../media/image205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9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7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891704"/>
            <a:ext cx="6642117" cy="787135"/>
          </a:xfrm>
        </p:spPr>
        <p:txBody>
          <a:bodyPr/>
          <a:lstStyle/>
          <a:p>
            <a:r>
              <a:rPr lang="de-DE" dirty="0"/>
              <a:t>Betreuer:	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210121"/>
            <a:ext cx="7405154" cy="698500"/>
          </a:xfrm>
        </p:spPr>
        <p:txBody>
          <a:bodyPr/>
          <a:lstStyle/>
          <a:p>
            <a:r>
              <a:rPr lang="de-DE" dirty="0"/>
              <a:t>Automatisierte Luftbetankung von Passagierflugzeugen</a:t>
            </a:r>
          </a:p>
        </p:txBody>
      </p:sp>
      <p:pic>
        <p:nvPicPr>
          <p:cNvPr id="7" name="Grafik 6" descr="Ein Bild, das draußen, Himmel, Ebene, fliegend enthält.&#10;&#10;Automatisch generierte Beschreibung">
            <a:extLst>
              <a:ext uri="{FF2B5EF4-FFF2-40B4-BE49-F238E27FC236}">
                <a16:creationId xmlns:a16="http://schemas.microsoft.com/office/drawing/2014/main" id="{40EB6ED2-9853-47C3-9652-DC15D95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6" y="2130560"/>
            <a:ext cx="5411067" cy="3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630" y="1951830"/>
            <a:ext cx="5396933" cy="314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00" y="3175516"/>
            <a:ext cx="892024" cy="75738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35" y="3175516"/>
            <a:ext cx="472115" cy="112572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864146"/>
            <a:ext cx="1063883" cy="12809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22" y="3300560"/>
            <a:ext cx="129582" cy="186630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88" y="3304994"/>
            <a:ext cx="129838" cy="135863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36" y="2463545"/>
            <a:ext cx="248242" cy="1784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36" y="4450254"/>
            <a:ext cx="252326" cy="1784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6" y="3067398"/>
            <a:ext cx="248243" cy="229984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6" y="3717198"/>
            <a:ext cx="252327" cy="229985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07" y="3303972"/>
            <a:ext cx="129838" cy="13586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95" y="3300560"/>
            <a:ext cx="119221" cy="18005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3" y="2155608"/>
            <a:ext cx="969942" cy="10908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882015"/>
            <a:ext cx="969942" cy="10908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57" y="3468069"/>
            <a:ext cx="82261" cy="82647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42" y="4722394"/>
            <a:ext cx="896486" cy="249452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57" y="2096563"/>
            <a:ext cx="897305" cy="250439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" y="4654548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3734478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0" y="3759677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Einfluss des Windes mithilfe der MATLAB/Simulink </a:t>
            </a:r>
            <a:r>
              <a:rPr lang="de-DE" b="0" i="1" dirty="0"/>
              <a:t>Aerospace Toolbox </a:t>
            </a:r>
            <a:endParaRPr lang="de-DE" b="0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901455" y="1825246"/>
            <a:ext cx="2160240" cy="110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427310" y="1771546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649588"/>
            <a:ext cx="8424000" cy="14401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Verkopplungsentwurf mittels invarianten Unterräumen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Ergebnis: Strukturbeschränkungen für Regler und Vorfilter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2" y="1950018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50" y="2008080"/>
            <a:ext cx="1851428" cy="420571"/>
          </a:xfrm>
          <a:prstGeom prst="rect">
            <a:avLst/>
          </a:prstGeom>
        </p:spPr>
      </p:pic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33E0A7E8-C103-49D7-85E7-B2BC95BE301A}"/>
              </a:ext>
            </a:extLst>
          </p:cNvPr>
          <p:cNvSpPr/>
          <p:nvPr/>
        </p:nvSpPr>
        <p:spPr>
          <a:xfrm rot="10800000" flipH="1">
            <a:off x="6484694" y="2489648"/>
            <a:ext cx="297015" cy="24367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Grafik 23" descr="\documentclass{article}&#10;\usepackage{amsmath}&#10;\pagestyle{empty}&#10;\begin{document}&#10;&#10;$&#10;w_2 = 0&#10;$&#10;&#10;&#10;\end{document}" title="IguanaTex Bitmap Display">
            <a:extLst>
              <a:ext uri="{FF2B5EF4-FFF2-40B4-BE49-F238E27FC236}">
                <a16:creationId xmlns:a16="http://schemas.microsoft.com/office/drawing/2014/main" id="{CD306D6C-9B44-45F1-82A2-6536BD8054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92" y="2560960"/>
            <a:ext cx="743619" cy="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31D33838-B49B-4CAC-BF97-E7DD5C196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82700"/>
            <a:ext cx="4758832" cy="295232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w_{v_1}$&#10;&#10;&#10;\end{document}" title="IguanaTex Bitmap Display">
            <a:extLst>
              <a:ext uri="{FF2B5EF4-FFF2-40B4-BE49-F238E27FC236}">
                <a16:creationId xmlns:a16="http://schemas.microsoft.com/office/drawing/2014/main" id="{02662188-37D1-45B4-B7A2-C4EA652735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6" y="1645567"/>
            <a:ext cx="345905" cy="17371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&#10;$w_{\Phi_1}$&#10;&#10;\end{document}" title="IguanaTex Bitmap Display">
            <a:extLst>
              <a:ext uri="{FF2B5EF4-FFF2-40B4-BE49-F238E27FC236}">
                <a16:creationId xmlns:a16="http://schemas.microsoft.com/office/drawing/2014/main" id="{50DAF9C6-F4E5-485A-B731-69F6DF657B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76" y="1650726"/>
            <a:ext cx="390093" cy="1737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&#10;$w_{\Theta_1}$&#10;&#10;\end{document}" title="IguanaTex Bitmap Display">
            <a:extLst>
              <a:ext uri="{FF2B5EF4-FFF2-40B4-BE49-F238E27FC236}">
                <a16:creationId xmlns:a16="http://schemas.microsoft.com/office/drawing/2014/main" id="{0C73507D-B2EB-4656-8F80-A562FDC877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50" y="1652585"/>
            <a:ext cx="428812" cy="18587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&#10;$w_{h_1}$&#10;&#10;\end{document}" title="IguanaTex Bitmap Display">
            <a:extLst>
              <a:ext uri="{FF2B5EF4-FFF2-40B4-BE49-F238E27FC236}">
                <a16:creationId xmlns:a16="http://schemas.microsoft.com/office/drawing/2014/main" id="{FB48BE83-2D43-4BC3-A3DF-9B0F40AB79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44" y="1666834"/>
            <a:ext cx="363707" cy="173484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v_1$&#10;&#10;&#10;\end{document}" title="IguanaTex Bitmap Display">
            <a:extLst>
              <a:ext uri="{FF2B5EF4-FFF2-40B4-BE49-F238E27FC236}">
                <a16:creationId xmlns:a16="http://schemas.microsoft.com/office/drawing/2014/main" id="{A6112B5D-5D6D-4406-B765-10BCC08CE3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35" y="2023778"/>
            <a:ext cx="199619" cy="14933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Phi_1$&#10;&#10;&#10;\end{document}" title="IguanaTex Bitmap Display">
            <a:extLst>
              <a:ext uri="{FF2B5EF4-FFF2-40B4-BE49-F238E27FC236}">
                <a16:creationId xmlns:a16="http://schemas.microsoft.com/office/drawing/2014/main" id="{12F085AE-C068-4A3A-8E59-8DA89CCC69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05" y="2354811"/>
            <a:ext cx="252952" cy="21028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1C5CD9B-98C8-4B86-B73B-3F68442F83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48" y="2699732"/>
            <a:ext cx="266667" cy="21638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5AF4B9FB-0F02-4E25-AF0C-9F0293AE33C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34829"/>
            <a:ext cx="216381" cy="21333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&#10;&#10;$\Delta y$&#10;&#10;\end{document}" title="IguanaTex Bitmap Display">
            <a:extLst>
              <a:ext uri="{FF2B5EF4-FFF2-40B4-BE49-F238E27FC236}">
                <a16:creationId xmlns:a16="http://schemas.microsoft.com/office/drawing/2014/main" id="{A9565A8A-AC40-40D9-917F-1CD174F7AE4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29" y="3949461"/>
            <a:ext cx="324571" cy="233143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w_2$&#10;&#10;&#10;\end{document}" title="IguanaTex Bitmap Display">
            <a:extLst>
              <a:ext uri="{FF2B5EF4-FFF2-40B4-BE49-F238E27FC236}">
                <a16:creationId xmlns:a16="http://schemas.microsoft.com/office/drawing/2014/main" id="{E63FDF2C-3310-4BE9-8145-4458E7C5479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66834"/>
            <a:ext cx="265143" cy="1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Polgebiet aus Kreis mit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39487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2" y="1407381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Übertragungsmatrix erreicht</a:t>
            </a:r>
            <a:endParaRPr lang="de-DE" b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F5733C17-3792-41BF-BD3B-1772B509B6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56B4997-623E-42B3-8841-1D1447F93BE3}"/>
              </a:ext>
            </a:extLst>
          </p:cNvPr>
          <p:cNvSpPr/>
          <p:nvPr/>
        </p:nvSpPr>
        <p:spPr>
          <a:xfrm>
            <a:off x="980537" y="3505572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erreicht</a:t>
            </a:r>
            <a:endParaRPr lang="de-DE" b="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B5C9846D-36B8-48DD-823F-55651F1516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A89F567-0BEE-4B36-8606-D6BBE7E4D3B1}"/>
              </a:ext>
            </a:extLst>
          </p:cNvPr>
          <p:cNvSpPr/>
          <p:nvPr/>
        </p:nvSpPr>
        <p:spPr>
          <a:xfrm>
            <a:off x="1014446" y="4290564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hohen Stellgrößen 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Stellgrößenbeschränkungen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	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17" y="1993404"/>
            <a:ext cx="200000" cy="1622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&#10;$\eta \in [-25, 10]\deg$&#10;&#10;\end{document}" title="IguanaTex Bitmap Display">
            <a:extLst>
              <a:ext uri="{FF2B5EF4-FFF2-40B4-BE49-F238E27FC236}">
                <a16:creationId xmlns:a16="http://schemas.microsoft.com/office/drawing/2014/main" id="{4A934802-7AF7-411B-93CA-AB46A31469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254999"/>
            <a:ext cx="1405260" cy="1973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sigma_\textrm{f} \in [\frac{\pi}{360}, \frac{\pi}{9}]$&#10;&#10;&#10;\end{document}" title="IguanaTex Bitmap Display">
            <a:extLst>
              <a:ext uri="{FF2B5EF4-FFF2-40B4-BE49-F238E27FC236}">
                <a16:creationId xmlns:a16="http://schemas.microsoft.com/office/drawing/2014/main" id="{72B00A86-6487-439F-A1F7-8C466A4DF6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9" y="4649858"/>
            <a:ext cx="1045220" cy="22679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$\xi  \in [-25, 25]&#10; \deg$&#10;\end{document}" title="IguanaTex Bitmap Display">
            <a:extLst>
              <a:ext uri="{FF2B5EF4-FFF2-40B4-BE49-F238E27FC236}">
                <a16:creationId xmlns:a16="http://schemas.microsoft.com/office/drawing/2014/main" id="{96C73DC6-4E24-4162-945E-ED9C8AB758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711877"/>
            <a:ext cx="1396984" cy="197374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zeta \in [-30, 30] \deg$&#10;&#10;&#10;\end{document}" title="IguanaTex Bitmap Display">
            <a:extLst>
              <a:ext uri="{FF2B5EF4-FFF2-40B4-BE49-F238E27FC236}">
                <a16:creationId xmlns:a16="http://schemas.microsoft.com/office/drawing/2014/main" id="{FFBC3C4D-919C-41A0-816C-1C7DFE2B3C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4178735"/>
            <a:ext cx="1399950" cy="1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2B1B9B-685D-4EBB-8DCB-F6DE89A2C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8" y="1292720"/>
            <a:ext cx="1963688" cy="1309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Nichtlineares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 Verkopplung der Flugzeugpositionen</a:t>
            </a:r>
            <a:endParaRPr lang="de-DE" b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" y="2281436"/>
            <a:ext cx="7021162" cy="24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04950" y="1522397"/>
            <a:ext cx="3864231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639364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956142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860638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62730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5" y="3753681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4" y="3974467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75" y="1401665"/>
            <a:ext cx="4567886" cy="37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07FD798F-E78D-4F72-8C97-8C6B3AC7F0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10883"/>
            <a:ext cx="7481793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die Positionen nicht explizit geregelt sind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040" y="1254226"/>
            <a:ext cx="3209468" cy="40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Detailreiches Modell implementiert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 an nominellen System erfolgreich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8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Beheben der aufgetretenen Probleme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Simulation von Sensorik und Aktorik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Evtl. Nichtlineare Regelungstechnik</a:t>
            </a:r>
          </a:p>
        </p:txBody>
      </p:sp>
    </p:spTree>
    <p:extLst>
      <p:ext uri="{BB962C8B-B14F-4D97-AF65-F5344CB8AC3E}">
        <p14:creationId xmlns:p14="http://schemas.microsoft.com/office/powerpoint/2010/main" val="887160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https://www.welt.de/wissenschaft/article138935788/Dieses-Projekt-koennte-den-Luftverkehr-revolutionieren.html</a:t>
            </a:r>
            <a:endParaRPr lang="de-DE" sz="1100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https://www.aerosieger.de/news/11408/luft-zu-luftbetankung-unter-zwei-kc-46.html/</a:t>
            </a:r>
            <a:endParaRPr lang="de-DE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de-DE" b="0" dirty="0" err="1"/>
              <a:t>Im</a:t>
            </a:r>
            <a:r>
              <a:rPr lang="en-US" altLang="de-DE" b="0" dirty="0"/>
              <a:t> </a:t>
            </a:r>
            <a:r>
              <a:rPr lang="de-DE" altLang="en-US" b="0" dirty="0"/>
              <a:t>Militär sehr ausgereift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de-DE" b="0" dirty="0"/>
              <a:t>I</a:t>
            </a:r>
            <a:r>
              <a:rPr lang="de-DE" altLang="en-US" b="0" dirty="0"/>
              <a:t>m zivilen Einsatz </a:t>
            </a:r>
            <a:r>
              <a:rPr lang="en-US" altLang="de-DE" b="0" dirty="0"/>
              <a:t>gerade </a:t>
            </a:r>
            <a:r>
              <a:rPr lang="de-DE" altLang="en-US" b="0" dirty="0"/>
              <a:t>begonnen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en-US" b="0" dirty="0"/>
              <a:t>Aktuell: Manuelle Manöver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 err="1"/>
              <a:t>Szenario</a:t>
            </a:r>
            <a:r>
              <a:rPr lang="en-US" altLang="en-US" sz="1500" b="0" dirty="0"/>
              <a:t>: </a:t>
            </a:r>
            <a:r>
              <a:rPr lang="en-US" altLang="en-US" sz="1500" b="0" dirty="0" err="1"/>
              <a:t>geringere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Betriebsreichweite</a:t>
            </a:r>
            <a:r>
              <a:rPr lang="en-US" altLang="en-US" sz="1500" b="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 err="1"/>
              <a:t>Findet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höher</a:t>
            </a:r>
            <a:r>
              <a:rPr lang="en-US" altLang="en-US" sz="1500" b="0" dirty="0"/>
              <a:t> (ab 5 km) </a:t>
            </a:r>
            <a:r>
              <a:rPr lang="en-US" altLang="en-US" sz="1500" b="0" dirty="0" err="1"/>
              <a:t>statt</a:t>
            </a:r>
            <a:r>
              <a:rPr lang="en-US" altLang="en-US" sz="1500" b="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 err="1"/>
              <a:t>Mehr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als</a:t>
            </a:r>
            <a:r>
              <a:rPr lang="en-US" altLang="en-US" sz="1500" b="0" dirty="0"/>
              <a:t> 4 </a:t>
            </a:r>
            <a:r>
              <a:rPr lang="en-US" altLang="en-US" sz="1500" b="0" dirty="0" err="1"/>
              <a:t>Betankungsmissionen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ohne</a:t>
            </a:r>
            <a:r>
              <a:rPr lang="de-DE" altLang="en-US" sz="1500" b="0" dirty="0">
                <a:latin typeface="Calibri" panose="020F0502020204030204" charset="0"/>
              </a:rPr>
              <a:t> </a:t>
            </a:r>
            <a:r>
              <a:rPr lang="en-US" altLang="en-US" sz="1500" b="0" dirty="0" err="1"/>
              <a:t>landen</a:t>
            </a:r>
            <a:r>
              <a:rPr lang="en-US" altLang="en-US" sz="1500" b="0" dirty="0"/>
              <a:t> </a:t>
            </a:r>
            <a:endParaRPr lang="de-DE" altLang="en-US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50F9F7-CBB9-4393-B0EC-5570082DCFA2}"/>
              </a:ext>
            </a:extLst>
          </p:cNvPr>
          <p:cNvSpPr txBox="1"/>
          <p:nvPr/>
        </p:nvSpPr>
        <p:spPr>
          <a:xfrm>
            <a:off x="611560" y="2713484"/>
            <a:ext cx="3493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Höherer Passagierkomfort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Höhere Sicherheit für Passagierflugzeug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Geringerer Aufwand für Umrüstung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C8C54-90EE-484C-8766-01702A418FDB}"/>
              </a:ext>
            </a:extLst>
          </p:cNvPr>
          <p:cNvSpPr txBox="1"/>
          <p:nvPr/>
        </p:nvSpPr>
        <p:spPr>
          <a:xfrm>
            <a:off x="5254330" y="2713484"/>
            <a:ext cx="3493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 vorne ausgerichteten Ausleger (Störungsanfälliger)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0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7FD3C54C-B44E-4849-8B54-922733D475C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73" y="1534192"/>
            <a:ext cx="5326549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Körpergeschwindigkeit: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Höhe (geodätisches Koordinatensystem):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Stellgrößen eines Flugzeugs: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87" y="1399604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8" y="2455168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93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96" y="301169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77" y="3557238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55" y="4054976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Translatorische Gleichung: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Rotatorische Gleichung: 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Eulerwinkelgleichung: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Höhegleichung: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08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234564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51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30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365,9543"/>
  <p:tag name="LATEXADDIN" val="\documentclass{article}&#10;\usepackage{amsmath}&#10;\pagestyle{empty}&#10;\begin{document}&#10;&#10;$&#10;w_2 = 0&#10;$&#10;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38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0,2287"/>
  <p:tag name="LATEXADDIN" val="\documentclass{article}&#10;\usepackage{amsmath}&#10;\pagestyle{empty}&#10;\begin{document}&#10;&#10;$w_{v_1}$&#10;&#10;&#10;\end{document}"/>
  <p:tag name="IGUANATEXSIZE" val="20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1,976"/>
  <p:tag name="LATEXADDIN" val="\documentclass{article}&#10;\usepackage{amsmath}&#10;\pagestyle{empty}&#10;\begin{document}&#10;&#10;&#10;$w_{\Phi_1}$&#10;&#10;\end{document}"/>
  <p:tag name="IGUANATEXSIZE" val="15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7,2254"/>
  <p:tag name="LATEXADDIN" val="\documentclass{article}&#10;\usepackage{amsmath}&#10;\pagestyle{empty}&#10;\begin{document}&#10;&#10;&#10;$w_{\Theta_1}$&#10;&#10;\end{document}"/>
  <p:tag name="IGUANATEXSIZE" val="15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2276"/>
  <p:tag name="LATEXADDIN" val="\documentclass{article}&#10;\usepackage{amsmath}&#10;\pagestyle{empty}&#10;\begin{document}&#10;&#10;&#10;$w_{h_1}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8,23772"/>
  <p:tag name="LATEXADDIN" val="\documentclass{article}&#10;\usepackage{amsmath}&#10;\pagestyle{empty}&#10;\begin{document}&#10;&#10;$v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4,4844"/>
  <p:tag name="LATEXADDIN" val="\documentclass{article}&#10;\usepackage{amsmath}&#10;\pagestyle{empty}&#10;\begin{document}&#10;&#10;$\Phi_1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06,4867"/>
  <p:tag name="LATEXADDIN" val="\documentclass{article}&#10;\usepackage{amsmath}&#10;\pagestyle{empty}&#10;\begin{document}&#10;&#10;$h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59,73"/>
  <p:tag name="LATEXADDIN" val="\documentclass{article}&#10;\usepackage{amsmath}&#10;\pagestyle{empty}&#10;\begin{document}&#10;&#10;&#10;$\Delta y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1,6385"/>
  <p:tag name="LATEXADDIN" val="\documentclass{article}&#10;\usepackage{amsmath}&#10;\pagestyle{empty}&#10;\begin{document}&#10;&#10;&#10;$\eta \in [-25, 10]\deg$&#10;&#10;\end{document}"/>
  <p:tag name="IGUANATEXSIZE" val="15"/>
  <p:tag name="IGUANATEXCURSOR" val="1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635,9205"/>
  <p:tag name="LATEXADDIN" val="\documentclass{article}&#10;\usepackage{amsmath}&#10;\pagestyle{empty}&#10;\begin{document}&#10;&#10;$\sigma_\textrm{f} \in [\frac{\pi}{360}, \frac{\pi}{9}]$&#10;&#10;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6,3892"/>
  <p:tag name="LATEXADDIN" val="\documentclass{article}&#10;\usepackage{amsmath}&#10;\pagestyle{empty}&#10;\begin{document}&#10;&#10;&#10;$\xi  \in [-25, 25]&#10; \deg$&#10;\end{document}"/>
  <p:tag name="IGUANATEXSIZE" val="20"/>
  <p:tag name="IGUANATEXCURSOR" val="10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7,1392"/>
  <p:tag name="LATEXADDIN" val="\documentclass{article}&#10;\usepackage{amsmath}&#10;\pagestyle{empty}&#10;\begin{document}&#10;&#10;$\zeta \in [-30, 30] \deg$&#10;&#10;&#10;\end{document}"/>
  <p:tag name="IGUANATEXSIZE" val="20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8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6878,89"/>
  <p:tag name="LATEXADDIN" val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1065</Words>
  <Application>Microsoft Office PowerPoint</Application>
  <PresentationFormat>Bildschirmpräsentation (16:10)</PresentationFormat>
  <Paragraphs>455</Paragraphs>
  <Slides>45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Automatisierte Luftbetankung von Passagierflugzeugen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Lösbarkeit je nach Änderung der Masse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Markus Amann</cp:lastModifiedBy>
  <cp:revision>204</cp:revision>
  <dcterms:created xsi:type="dcterms:W3CDTF">2009-12-23T09:42:49Z</dcterms:created>
  <dcterms:modified xsi:type="dcterms:W3CDTF">2021-04-07T16:46:00Z</dcterms:modified>
</cp:coreProperties>
</file>